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57" r:id="rId3"/>
    <p:sldId id="310" r:id="rId4"/>
    <p:sldId id="300" r:id="rId5"/>
    <p:sldId id="260" r:id="rId6"/>
    <p:sldId id="305" r:id="rId7"/>
    <p:sldId id="301" r:id="rId8"/>
    <p:sldId id="302" r:id="rId9"/>
    <p:sldId id="312" r:id="rId10"/>
    <p:sldId id="263" r:id="rId11"/>
    <p:sldId id="304" r:id="rId12"/>
    <p:sldId id="279" r:id="rId13"/>
    <p:sldId id="288" r:id="rId14"/>
    <p:sldId id="311" r:id="rId15"/>
    <p:sldId id="261" r:id="rId16"/>
    <p:sldId id="262" r:id="rId17"/>
    <p:sldId id="303" r:id="rId18"/>
    <p:sldId id="313" r:id="rId19"/>
    <p:sldId id="281" r:id="rId20"/>
    <p:sldId id="321" r:id="rId21"/>
    <p:sldId id="322" r:id="rId22"/>
    <p:sldId id="323" r:id="rId23"/>
    <p:sldId id="327" r:id="rId24"/>
    <p:sldId id="325" r:id="rId25"/>
    <p:sldId id="328" r:id="rId26"/>
    <p:sldId id="324" r:id="rId27"/>
    <p:sldId id="329" r:id="rId28"/>
    <p:sldId id="314" r:id="rId29"/>
    <p:sldId id="284" r:id="rId30"/>
    <p:sldId id="315" r:id="rId31"/>
    <p:sldId id="298" r:id="rId32"/>
    <p:sldId id="316" r:id="rId33"/>
    <p:sldId id="307" r:id="rId34"/>
    <p:sldId id="319" r:id="rId35"/>
    <p:sldId id="320" r:id="rId36"/>
    <p:sldId id="318" r:id="rId37"/>
    <p:sldId id="277" r:id="rId38"/>
    <p:sldId id="278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296" autoAdjust="0"/>
    <p:restoredTop sz="84638" autoAdjust="0"/>
  </p:normalViewPr>
  <p:slideViewPr>
    <p:cSldViewPr snapToGrid="0" snapToObjects="1">
      <p:cViewPr varScale="1">
        <p:scale>
          <a:sx n="77" d="100"/>
          <a:sy n="77" d="100"/>
        </p:scale>
        <p:origin x="-167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80F0252-3777-DC43-BC9B-493CD61E277A}">
      <dsp:nvSpPr>
        <dsp:cNvPr id="0" name=""/>
        <dsp:cNvSpPr/>
      </dsp:nvSpPr>
      <dsp:spPr>
        <a:xfrm>
          <a:off x="2479225" y="4091"/>
          <a:ext cx="2394849" cy="1197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smtClean="0"/>
            <a:t>Window</a:t>
          </a:r>
          <a:endParaRPr lang="en-US" sz="4700" kern="1200" dirty="0"/>
        </a:p>
      </dsp:txBody>
      <dsp:txXfrm>
        <a:off x="2479225" y="4091"/>
        <a:ext cx="2394849" cy="1197424"/>
      </dsp:txXfrm>
    </dsp:sp>
    <dsp:sp modelId="{34253EE6-31F5-2844-A3CA-A119C84D8590}">
      <dsp:nvSpPr>
        <dsp:cNvPr id="0" name=""/>
        <dsp:cNvSpPr/>
      </dsp:nvSpPr>
      <dsp:spPr>
        <a:xfrm>
          <a:off x="2718710" y="1201516"/>
          <a:ext cx="239484" cy="8980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8068"/>
              </a:lnTo>
              <a:lnTo>
                <a:pt x="239484" y="89806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446E26-28EE-604A-9F51-F517AAE2CAA0}">
      <dsp:nvSpPr>
        <dsp:cNvPr id="0" name=""/>
        <dsp:cNvSpPr/>
      </dsp:nvSpPr>
      <dsp:spPr>
        <a:xfrm>
          <a:off x="2958195" y="1500872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Page</a:t>
          </a:r>
          <a:endParaRPr lang="en-US" sz="3300" kern="1200" dirty="0"/>
        </a:p>
      </dsp:txBody>
      <dsp:txXfrm>
        <a:off x="2958195" y="1500872"/>
        <a:ext cx="1915879" cy="1197424"/>
      </dsp:txXfrm>
    </dsp:sp>
    <dsp:sp modelId="{F87C3DC7-58E4-2F4C-8838-9EF8074C6C5A}">
      <dsp:nvSpPr>
        <dsp:cNvPr id="0" name=""/>
        <dsp:cNvSpPr/>
      </dsp:nvSpPr>
      <dsp:spPr>
        <a:xfrm>
          <a:off x="2718710" y="1201516"/>
          <a:ext cx="239484" cy="23948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4849"/>
              </a:lnTo>
              <a:lnTo>
                <a:pt x="239484" y="23948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65D28C-7A16-C24E-9770-674D43CB42F2}">
      <dsp:nvSpPr>
        <dsp:cNvPr id="0" name=""/>
        <dsp:cNvSpPr/>
      </dsp:nvSpPr>
      <dsp:spPr>
        <a:xfrm>
          <a:off x="2958195" y="2997653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Middle</a:t>
          </a:r>
          <a:endParaRPr lang="en-US" sz="3300" kern="1200" dirty="0"/>
        </a:p>
      </dsp:txBody>
      <dsp:txXfrm>
        <a:off x="2958195" y="2997653"/>
        <a:ext cx="1915879" cy="1197424"/>
      </dsp:txXfrm>
    </dsp:sp>
    <dsp:sp modelId="{C24277FB-3E08-EE4B-8430-FB5F06390C1E}">
      <dsp:nvSpPr>
        <dsp:cNvPr id="0" name=""/>
        <dsp:cNvSpPr/>
      </dsp:nvSpPr>
      <dsp:spPr>
        <a:xfrm>
          <a:off x="2718710" y="1201516"/>
          <a:ext cx="239484" cy="38916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91629"/>
              </a:lnTo>
              <a:lnTo>
                <a:pt x="239484" y="38916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2AA71D-91D0-D245-B6E7-72D2A0F0AA3C}">
      <dsp:nvSpPr>
        <dsp:cNvPr id="0" name=""/>
        <dsp:cNvSpPr/>
      </dsp:nvSpPr>
      <dsp:spPr>
        <a:xfrm>
          <a:off x="2958195" y="4494433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Directory</a:t>
          </a:r>
          <a:endParaRPr lang="en-US" sz="3300" kern="1200" dirty="0"/>
        </a:p>
      </dsp:txBody>
      <dsp:txXfrm>
        <a:off x="2958195" y="4494433"/>
        <a:ext cx="1915879" cy="1197424"/>
      </dsp:txXfrm>
    </dsp:sp>
  </dsp:spTree>
</dsp:drawing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D0B9E-1C23-684D-91A5-8EB236ACBB13}" type="datetimeFigureOut">
              <a:rPr lang="en-US" smtClean="0"/>
              <a:pPr/>
              <a:t>10/20/2014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FE133-0051-BA46-A0EE-5423E20583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4735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P-unit logo</a:t>
            </a:r>
          </a:p>
          <a:p>
            <a:r>
              <a:rPr lang="en-US" dirty="0" smtClean="0"/>
              <a:t>Add testing room, add testing devices, write testing</a:t>
            </a:r>
            <a:r>
              <a:rPr lang="en-US" baseline="0" dirty="0" smtClean="0"/>
              <a:t> code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(for earthquake prone states…</a:t>
            </a:r>
            <a:r>
              <a:rPr lang="en-US" dirty="0" err="1" smtClean="0"/>
              <a:t>california</a:t>
            </a:r>
            <a:r>
              <a:rPr lang="en-US" dirty="0" smtClean="0"/>
              <a:t>…)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14 July 2014 B+ release date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Don’t forget to doctor this picture</a:t>
            </a:r>
          </a:p>
          <a:p>
            <a:r>
              <a:rPr lang="en-US" dirty="0" smtClean="0"/>
              <a:t>Animate dead</a:t>
            </a:r>
            <a:r>
              <a:rPr lang="en-US" baseline="0" dirty="0" smtClean="0"/>
              <a:t> zones</a:t>
            </a:r>
          </a:p>
          <a:p>
            <a:r>
              <a:rPr lang="en-US" baseline="0" dirty="0" smtClean="0"/>
              <a:t>Talk about if HVAC dies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</a:t>
            </a:r>
            <a:r>
              <a:rPr lang="en-US" baseline="0" dirty="0" smtClean="0"/>
              <a:t> client is an open source advocate, prefers to have code available on an open source repository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Cheaper</a:t>
            </a:r>
            <a:r>
              <a:rPr lang="en-US" baseline="0" dirty="0" smtClean="0"/>
              <a:t> in bulk misc parts being cables and resistor power cable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Stress</a:t>
            </a:r>
            <a:r>
              <a:rPr lang="en-US" baseline="0" dirty="0" smtClean="0"/>
              <a:t> project goals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LAMP – elaborate to it standing</a:t>
            </a:r>
            <a:r>
              <a:rPr lang="en-US" baseline="0" dirty="0" smtClean="0"/>
              <a:t> for</a:t>
            </a:r>
            <a:r>
              <a:rPr lang="en-US" dirty="0" smtClean="0"/>
              <a:t> </a:t>
            </a:r>
            <a:r>
              <a:rPr lang="en-US" dirty="0" err="1" smtClean="0"/>
              <a:t>linux</a:t>
            </a:r>
            <a:r>
              <a:rPr lang="en-US" dirty="0" smtClean="0"/>
              <a:t>, apache2, </a:t>
            </a:r>
            <a:r>
              <a:rPr lang="en-US" dirty="0" err="1" smtClean="0"/>
              <a:t>mysql</a:t>
            </a:r>
            <a:r>
              <a:rPr lang="en-US" dirty="0" smtClean="0"/>
              <a:t>, </a:t>
            </a:r>
            <a:r>
              <a:rPr lang="en-US" dirty="0" err="1" smtClean="0"/>
              <a:t>php</a:t>
            </a:r>
            <a:r>
              <a:rPr lang="en-US" baseline="0" dirty="0" smtClean="0"/>
              <a:t> – all open source, free, secure, fast, reliable</a:t>
            </a:r>
          </a:p>
          <a:p>
            <a:r>
              <a:rPr lang="en-US" dirty="0" err="1" smtClean="0"/>
              <a:t>Laravel</a:t>
            </a:r>
            <a:r>
              <a:rPr lang="en-US" smtClean="0"/>
              <a:t> – secure,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l-GR" dirty="0" smtClean="0"/>
              <a:t>Φ</a:t>
            </a:r>
            <a:r>
              <a:rPr lang="en-US" dirty="0" smtClean="0"/>
              <a:t> is relative humidity</a:t>
            </a:r>
          </a:p>
          <a:p>
            <a:r>
              <a:rPr lang="en-US" dirty="0" smtClean="0"/>
              <a:t>Web server - debugging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Admin choose refresh interval – 1 minute, 2 minute, 5, 10 etc</a:t>
            </a:r>
          </a:p>
          <a:p>
            <a:r>
              <a:rPr lang="en-US" dirty="0" smtClean="0"/>
              <a:t>Apache hosts, server fetches, server stores in </a:t>
            </a:r>
            <a:r>
              <a:rPr lang="en-US" dirty="0" err="1" smtClean="0"/>
              <a:t>mysql</a:t>
            </a:r>
            <a:r>
              <a:rPr lang="en-US" dirty="0" smtClean="0"/>
              <a:t>, server queries database for specified drivers with time</a:t>
            </a:r>
            <a:r>
              <a:rPr lang="en-US" baseline="0" dirty="0" smtClean="0"/>
              <a:t> range, </a:t>
            </a:r>
            <a:r>
              <a:rPr lang="en-US" baseline="0" dirty="0" err="1" smtClean="0"/>
              <a:t>laravel</a:t>
            </a:r>
            <a:r>
              <a:rPr lang="en-US" baseline="0" dirty="0" smtClean="0"/>
              <a:t> preprocesses </a:t>
            </a:r>
            <a:r>
              <a:rPr lang="en-US" baseline="0" dirty="0" err="1" smtClean="0"/>
              <a:t>php</a:t>
            </a:r>
            <a:r>
              <a:rPr lang="en-US" baseline="0" dirty="0" smtClean="0"/>
              <a:t>, bootstrap renders based on device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 a new picture, </a:t>
            </a:r>
            <a:r>
              <a:rPr lang="en-US" dirty="0" err="1" smtClean="0"/>
              <a:t>sucka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10/20/2014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10/20/2014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Temperature &amp; Humidity Sensing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Jason Pearson • Justin Koehler • </a:t>
            </a:r>
            <a:r>
              <a:rPr lang="en-US" dirty="0" err="1" smtClean="0"/>
              <a:t>Percel</a:t>
            </a:r>
            <a:r>
              <a:rPr lang="en-US" dirty="0" smtClean="0"/>
              <a:t> </a:t>
            </a:r>
            <a:r>
              <a:rPr lang="en-US" dirty="0" err="1" smtClean="0"/>
              <a:t>Dangledryer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Raspberry Pi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Readily available</a:t>
            </a:r>
          </a:p>
          <a:p>
            <a:pPr lvl="1"/>
            <a:r>
              <a:rPr lang="en-US" dirty="0" smtClean="0"/>
              <a:t>Widely documented</a:t>
            </a:r>
          </a:p>
          <a:p>
            <a:pPr lvl="1"/>
            <a:r>
              <a:rPr lang="en-US" dirty="0" smtClean="0"/>
              <a:t>Extensible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err="1" smtClean="0"/>
              <a:t>Laravel</a:t>
            </a:r>
            <a:endParaRPr lang="en-US" dirty="0" smtClean="0"/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Most popular PHP framework</a:t>
            </a:r>
          </a:p>
          <a:p>
            <a:pPr lvl="1"/>
            <a:r>
              <a:rPr lang="en-US" dirty="0" smtClean="0"/>
              <a:t>Secure</a:t>
            </a:r>
          </a:p>
          <a:p>
            <a:pPr lvl="1"/>
            <a:r>
              <a:rPr lang="en-US" dirty="0" smtClean="0"/>
              <a:t>Reliable MVC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smtClean="0"/>
              <a:t>Externally Hosted</a:t>
            </a:r>
          </a:p>
          <a:p>
            <a:pPr lvl="1"/>
            <a:r>
              <a:rPr lang="en-US" dirty="0" smtClean="0"/>
              <a:t>Safe off-site location</a:t>
            </a:r>
          </a:p>
          <a:p>
            <a:pPr lvl="1"/>
            <a:r>
              <a:rPr lang="en-US" dirty="0" smtClean="0"/>
              <a:t>Easy maintenance</a:t>
            </a:r>
          </a:p>
        </p:txBody>
      </p:sp>
      <p:pic>
        <p:nvPicPr>
          <p:cNvPr id="3077" name="Picture 5" descr="C:\Users\Lappi5\Desktop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08625" y="3117215"/>
            <a:ext cx="1905000" cy="1905000"/>
          </a:xfrm>
          <a:prstGeom prst="rect">
            <a:avLst/>
          </a:prstGeom>
          <a:noFill/>
        </p:spPr>
      </p:pic>
      <p:pic>
        <p:nvPicPr>
          <p:cNvPr id="3078" name="Picture 6" descr="C:\Users\Lappi5\Desktop\Raspberry_Pi_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06066" y="1651395"/>
            <a:ext cx="1110119" cy="1402080"/>
          </a:xfrm>
          <a:prstGeom prst="rect">
            <a:avLst/>
          </a:prstGeom>
          <a:noFill/>
        </p:spPr>
      </p:pic>
      <p:pic>
        <p:nvPicPr>
          <p:cNvPr id="3079" name="Picture 7" descr="C:\Users\Lappi5\Desktop\cloud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01983" y="5007544"/>
            <a:ext cx="1518285" cy="15182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smtClean="0"/>
              <a:t>Boot Strap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Well Documented</a:t>
            </a:r>
          </a:p>
          <a:p>
            <a:pPr lvl="1"/>
            <a:r>
              <a:rPr lang="en-US" dirty="0" smtClean="0"/>
              <a:t>Tablet and Phone Support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Google Charts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Mobile support</a:t>
            </a:r>
          </a:p>
        </p:txBody>
      </p:sp>
      <p:pic>
        <p:nvPicPr>
          <p:cNvPr id="1027" name="Picture 3" descr="C:\Users\BuckDich\Desktop\GOOGLE-DEVELOPER-VECTORLOGO-DOT-BIZ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66407" y="3044469"/>
            <a:ext cx="1714620" cy="1714620"/>
          </a:xfrm>
          <a:prstGeom prst="rect">
            <a:avLst/>
          </a:prstGeom>
          <a:noFill/>
        </p:spPr>
      </p:pic>
      <p:pic>
        <p:nvPicPr>
          <p:cNvPr id="1029" name="Picture 5" descr="C:\Users\BuckDich\Desktop\bootstrap-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21350" y="1009627"/>
            <a:ext cx="2381250" cy="2381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Design Decisions - </a:t>
            </a:r>
            <a:r>
              <a:rPr lang="en-US" dirty="0" smtClean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53479"/>
            <a:ext cx="7315200" cy="5204521"/>
          </a:xfrm>
        </p:spPr>
        <p:txBody>
          <a:bodyPr/>
          <a:lstStyle/>
          <a:p>
            <a:r>
              <a:rPr lang="en-US" dirty="0" smtClean="0"/>
              <a:t>Sensor driver</a:t>
            </a:r>
          </a:p>
          <a:p>
            <a:pPr lvl="1"/>
            <a:r>
              <a:rPr lang="en-US" dirty="0" smtClean="0"/>
              <a:t>Python for speed, doesn’t need compilation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Web Site</a:t>
            </a:r>
          </a:p>
          <a:p>
            <a:pPr lvl="1"/>
            <a:r>
              <a:rPr lang="en-US" dirty="0" smtClean="0"/>
              <a:t>LAMP Stack</a:t>
            </a:r>
          </a:p>
          <a:p>
            <a:pPr lvl="1"/>
            <a:r>
              <a:rPr lang="en-US" dirty="0" err="1" smtClean="0"/>
              <a:t>Laravel</a:t>
            </a:r>
            <a:r>
              <a:rPr lang="en-US" dirty="0" smtClean="0"/>
              <a:t> Framework</a:t>
            </a:r>
          </a:p>
          <a:p>
            <a:pPr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2051" name="Picture 3" descr="C:\Users\BuckDich\Desktop\python-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73709" y="1653479"/>
            <a:ext cx="1270352" cy="1270352"/>
          </a:xfrm>
          <a:prstGeom prst="rect">
            <a:avLst/>
          </a:prstGeom>
          <a:noFill/>
        </p:spPr>
      </p:pic>
      <p:pic>
        <p:nvPicPr>
          <p:cNvPr id="2052" name="Picture 4" descr="C:\Users\BuckDich\Desktop\lamp-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916154" y="2923831"/>
            <a:ext cx="1313446" cy="13134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7795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5957"/>
            <a:ext cx="7315200" cy="1151040"/>
          </a:xfrm>
        </p:spPr>
        <p:txBody>
          <a:bodyPr/>
          <a:lstStyle/>
          <a:p>
            <a:r>
              <a:rPr lang="en-US" dirty="0" smtClean="0"/>
              <a:t>Design Decisions - Hardware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4400" y="2105204"/>
            <a:ext cx="7315200" cy="440227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DHT22 Sensor</a:t>
            </a:r>
          </a:p>
          <a:p>
            <a:pPr lvl="1"/>
            <a:r>
              <a:rPr lang="en-US" dirty="0" smtClean="0"/>
              <a:t>Temperature Accuracy ±0.5º C</a:t>
            </a:r>
          </a:p>
          <a:p>
            <a:pPr lvl="1"/>
            <a:r>
              <a:rPr lang="en-US" dirty="0" smtClean="0"/>
              <a:t>Temperature Range -40 to 80°C</a:t>
            </a:r>
          </a:p>
          <a:p>
            <a:pPr lvl="1"/>
            <a:r>
              <a:rPr lang="en-US" dirty="0" smtClean="0"/>
              <a:t>Humidity Accuracy ±0.1</a:t>
            </a:r>
            <a:r>
              <a:rPr lang="el-GR" dirty="0" smtClean="0"/>
              <a:t>Φ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Humidity Range 0-100%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Raspberry Pi</a:t>
            </a:r>
          </a:p>
          <a:p>
            <a:pPr lvl="1"/>
            <a:r>
              <a:rPr lang="en-US" dirty="0" smtClean="0"/>
              <a:t>Expandable to 17 concurrent sensors</a:t>
            </a:r>
          </a:p>
          <a:p>
            <a:pPr lvl="1"/>
            <a:r>
              <a:rPr lang="en-US" dirty="0" smtClean="0"/>
              <a:t>Runs a full web server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Wireless N adapter</a:t>
            </a:r>
          </a:p>
          <a:p>
            <a:pPr lvl="1"/>
            <a:r>
              <a:rPr lang="en-US" dirty="0" smtClean="0"/>
              <a:t>Long range</a:t>
            </a:r>
          </a:p>
          <a:p>
            <a:pPr lvl="1"/>
            <a:r>
              <a:rPr lang="en-US" dirty="0" smtClean="0"/>
              <a:t>Low price</a:t>
            </a:r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r>
              <a:rPr lang="en-US" dirty="0" smtClean="0"/>
              <a:t>		</a:t>
            </a: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4099" name="Picture 3" descr="C:\Users\Lappi5\Desktop\temp1231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1863" y="1907037"/>
            <a:ext cx="1669097" cy="16690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272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Design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914397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Laravel</a:t>
            </a:r>
            <a:endParaRPr lang="en-US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6722076" y="2718471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722076" y="4415466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40192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 Hosted XML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rot="5400000">
            <a:off x="6886829" y="4048882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rot="5400000" flipH="1" flipV="1">
            <a:off x="7393453" y="4048882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8" idx="3"/>
            <a:endCxn id="23" idx="1"/>
          </p:cNvCxnSpPr>
          <p:nvPr/>
        </p:nvCxnSpPr>
        <p:spPr>
          <a:xfrm>
            <a:off x="2421921" y="3200385"/>
            <a:ext cx="2018271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3" idx="3"/>
          </p:cNvCxnSpPr>
          <p:nvPr/>
        </p:nvCxnSpPr>
        <p:spPr>
          <a:xfrm rot="10800000">
            <a:off x="5947717" y="3200385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914400" y="5391655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 smtClean="0">
                <a:solidFill>
                  <a:srgbClr val="FF0000"/>
                </a:solidFill>
              </a:rPr>
              <a:t>M</a:t>
            </a:r>
            <a:r>
              <a:rPr lang="en-US" dirty="0" err="1" smtClean="0"/>
              <a:t>ySQL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914397" y="5861211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P</a:t>
            </a:r>
            <a:r>
              <a:rPr lang="en-US" dirty="0" smtClean="0"/>
              <a:t>HP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14400" y="4922099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pache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14397" y="4452544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  <a:r>
              <a:rPr lang="en-US" dirty="0" smtClean="0"/>
              <a:t>inux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rot="5400000">
            <a:off x="1091514" y="4061238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 flipH="1" flipV="1">
            <a:off x="1598138" y="4061238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2137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Sensor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902941"/>
            <a:ext cx="7315200" cy="3539527"/>
          </a:xfrm>
        </p:spPr>
        <p:txBody>
          <a:bodyPr/>
          <a:lstStyle/>
          <a:p>
            <a:r>
              <a:rPr lang="en-US" dirty="0" smtClean="0"/>
              <a:t>Uses Python to communicate to the device</a:t>
            </a:r>
          </a:p>
          <a:p>
            <a:r>
              <a:rPr lang="en-US" dirty="0" smtClean="0"/>
              <a:t>Python sends a request</a:t>
            </a:r>
          </a:p>
          <a:p>
            <a:r>
              <a:rPr lang="en-US" dirty="0" smtClean="0"/>
              <a:t>Sensor responds</a:t>
            </a:r>
          </a:p>
          <a:p>
            <a:r>
              <a:rPr lang="en-US" dirty="0" smtClean="0"/>
              <a:t>Output written to XML file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018638" y="3707012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18638" y="5404007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36754" y="3694655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XML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rot="5400000">
            <a:off x="7183391" y="5037423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5400000" flipH="1" flipV="1">
            <a:off x="7690015" y="5037423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3" idx="3"/>
          </p:cNvCxnSpPr>
          <p:nvPr/>
        </p:nvCxnSpPr>
        <p:spPr>
          <a:xfrm rot="10800000">
            <a:off x="6244279" y="4188926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Server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396314"/>
            <a:ext cx="7315200" cy="3539527"/>
          </a:xfrm>
        </p:spPr>
        <p:txBody>
          <a:bodyPr/>
          <a:lstStyle/>
          <a:p>
            <a:r>
              <a:rPr lang="en-US" dirty="0" smtClean="0"/>
              <a:t>Apache hosts XML file for server to retrieve</a:t>
            </a:r>
          </a:p>
          <a:p>
            <a:r>
              <a:rPr lang="en-US" dirty="0" smtClean="0"/>
              <a:t>Server has different drivers for different devices</a:t>
            </a:r>
          </a:p>
          <a:p>
            <a:r>
              <a:rPr lang="en-US" dirty="0" smtClean="0"/>
              <a:t>Parses XML according to driver</a:t>
            </a:r>
          </a:p>
          <a:p>
            <a:r>
              <a:rPr lang="en-US" dirty="0" smtClean="0"/>
              <a:t>Temperature information handled by server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14400" y="2936758"/>
            <a:ext cx="7315200" cy="3624653"/>
            <a:chOff x="2162466" y="3039732"/>
            <a:chExt cx="7315200" cy="3624653"/>
          </a:xfrm>
        </p:grpSpPr>
        <p:sp>
          <p:nvSpPr>
            <p:cNvPr id="5" name="Rectangle 4"/>
            <p:cNvSpPr/>
            <p:nvPr/>
          </p:nvSpPr>
          <p:spPr>
            <a:xfrm>
              <a:off x="7970142" y="3052090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688258" y="3039733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 Hosted XML</a:t>
              </a:r>
            </a:p>
          </p:txBody>
        </p:sp>
        <p:cxnSp>
          <p:nvCxnSpPr>
            <p:cNvPr id="7" name="Straight Arrow Connector 6"/>
            <p:cNvCxnSpPr>
              <a:endCxn id="6" idx="1"/>
            </p:cNvCxnSpPr>
            <p:nvPr/>
          </p:nvCxnSpPr>
          <p:spPr>
            <a:xfrm>
              <a:off x="3669987" y="3534004"/>
              <a:ext cx="2018271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endCxn id="6" idx="3"/>
            </p:cNvCxnSpPr>
            <p:nvPr/>
          </p:nvCxnSpPr>
          <p:spPr>
            <a:xfrm rot="10800000">
              <a:off x="7195783" y="3534004"/>
              <a:ext cx="774357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2162466" y="3039732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Laravel</a:t>
              </a:r>
              <a:endParaRPr lang="en-US" dirty="0" smtClean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162469" y="5725273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err="1" smtClean="0">
                  <a:solidFill>
                    <a:srgbClr val="FF0000"/>
                  </a:solidFill>
                </a:rPr>
                <a:t>M</a:t>
              </a:r>
              <a:r>
                <a:rPr lang="en-US" dirty="0" err="1" smtClean="0"/>
                <a:t>ySQL</a:t>
              </a:r>
              <a:endParaRPr lang="en-US" dirty="0" smtClean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162466" y="6194829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HP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162469" y="5255717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A</a:t>
              </a:r>
              <a:r>
                <a:rPr lang="en-US" dirty="0" smtClean="0"/>
                <a:t>pache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162466" y="4786162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L</a:t>
              </a:r>
              <a:r>
                <a:rPr lang="en-US" dirty="0" smtClean="0"/>
                <a:t>inux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5400000">
              <a:off x="2339583" y="4394856"/>
              <a:ext cx="708454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5400000" flipH="1" flipV="1">
              <a:off x="2846207" y="4394856"/>
              <a:ext cx="708455" cy="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Implementation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Picture 2" descr="C:\Dropbox\School\Fall 2014\2014-10-20 07.49.1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339023" y="1028294"/>
            <a:ext cx="4465954" cy="61617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Introduction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11859"/>
            <a:ext cx="7315200" cy="3539527"/>
          </a:xfrm>
        </p:spPr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Design Decisions</a:t>
            </a:r>
          </a:p>
          <a:p>
            <a:r>
              <a:rPr lang="en-US" dirty="0" smtClean="0"/>
              <a:t>Design</a:t>
            </a:r>
          </a:p>
          <a:p>
            <a:r>
              <a:rPr lang="en-US" dirty="0" smtClean="0"/>
              <a:t>Implementation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Security</a:t>
            </a:r>
          </a:p>
          <a:p>
            <a:r>
              <a:rPr lang="en-US" dirty="0" smtClean="0"/>
              <a:t>Enrichments</a:t>
            </a:r>
          </a:p>
          <a:p>
            <a:r>
              <a:rPr lang="en-US" dirty="0" smtClean="0"/>
              <a:t>Maintenance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9755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6" name="Picture 2" descr="C:\Dropbox\School\Fall 2014\2014-10-20 07.55.08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148816" y="1517530"/>
            <a:ext cx="4846369" cy="52092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536489" y="2053430"/>
            <a:ext cx="8181120" cy="3235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desktop old site and new with bootstrap</a:t>
            </a:r>
            <a:endParaRPr lang="en-US" dirty="0"/>
          </a:p>
        </p:txBody>
      </p:sp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8368" y="1809165"/>
            <a:ext cx="7521232" cy="4500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5602" name="Picture 2" descr="https://fbcdn-sphotos-f-a.akamaihd.net/hphotos-ak-xap1/v/t1.0-9/10501952_10102586705628102_5530542594740443205_n.jpg?oh=024472e06d36774618f6cfdc94e3c6f7&amp;oe=54F506E7&amp;__gda__=1420459442_7e5e4aa4eccdada917bc7d377732e3a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1457" y="1808336"/>
            <a:ext cx="7703507" cy="48307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Mobile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https://scontent-b-ord.xx.fbcdn.net/hphotos-xap1/v/t1.0-9/s720x720/10410971_10102584131486702_3033872309699911246_n.jpg?oh=1233819ff33a54ad1f96f1d3f4dcfa86&amp;oe=54F3343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49827" y="1668285"/>
            <a:ext cx="2766369" cy="49179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Mobile</a:t>
            </a:r>
            <a:endParaRPr lang="en-US" dirty="0"/>
          </a:p>
        </p:txBody>
      </p:sp>
      <p:pic>
        <p:nvPicPr>
          <p:cNvPr id="21508" name="Picture 4" descr="https://scontent-a-ord.xx.fbcdn.net/hphotos-xap1/v/t1.0-9/10676200_10102586689814792_6730160079215869437_n.jpg?oh=f3cc5f85c0e38c9edaa73f6510cef956&amp;oe=54F390E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61142" y="1482085"/>
            <a:ext cx="2988722" cy="53132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Google Charts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38475" y="1544715"/>
            <a:ext cx="3067050" cy="506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Google Charts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pic>
        <p:nvPicPr>
          <p:cNvPr id="17410" name="Picture 2" descr="https://scontent-a-ord.xx.fbcdn.net/hphotos-xfa1/v/t1.0-9/1962777_10102586689824772_5593109245546133677_n.jpg?oh=aa51209c353c6dc411e6de0d4a6750d6&amp;oe=54E7EAE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61197" y="1657920"/>
            <a:ext cx="2875724" cy="51123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Testing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Testing – What Was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built in testing framework</a:t>
            </a:r>
          </a:p>
          <a:p>
            <a:r>
              <a:rPr lang="en-US" dirty="0" smtClean="0"/>
              <a:t>One hundred virtual sensors for load testing</a:t>
            </a:r>
          </a:p>
          <a:p>
            <a:r>
              <a:rPr lang="en-US" dirty="0" smtClean="0"/>
              <a:t>Extreme temperature sensing</a:t>
            </a:r>
          </a:p>
        </p:txBody>
      </p:sp>
    </p:spTree>
    <p:extLst>
      <p:ext uri="{BB962C8B-B14F-4D97-AF65-F5344CB8AC3E}">
        <p14:creationId xmlns="" xmlns:p14="http://schemas.microsoft.com/office/powerpoint/2010/main" val="69813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Background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Security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Security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544715"/>
            <a:ext cx="7858897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Sessions</a:t>
            </a:r>
          </a:p>
          <a:p>
            <a:r>
              <a:rPr lang="en-US" dirty="0" smtClean="0"/>
              <a:t>Input Sanitization</a:t>
            </a:r>
          </a:p>
          <a:p>
            <a:r>
              <a:rPr lang="en-US" dirty="0" smtClean="0"/>
              <a:t>Passwords Hashed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Enrichments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Possible Enrichments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HTTP used for hosting XML on pi but HTTPS could be used instead if extra security is desired</a:t>
            </a:r>
          </a:p>
          <a:p>
            <a:r>
              <a:rPr lang="en-US" dirty="0" smtClean="0"/>
              <a:t>Upgrade to newer web framework</a:t>
            </a:r>
          </a:p>
          <a:p>
            <a:r>
              <a:rPr lang="en-US" dirty="0" smtClean="0"/>
              <a:t>Reporting for other sensors such as </a:t>
            </a:r>
          </a:p>
          <a:p>
            <a:pPr lvl="1"/>
            <a:r>
              <a:rPr lang="en-US" dirty="0" smtClean="0"/>
              <a:t>Movement </a:t>
            </a:r>
          </a:p>
          <a:p>
            <a:pPr lvl="1"/>
            <a:r>
              <a:rPr lang="en-US" dirty="0" smtClean="0"/>
              <a:t>Radiation</a:t>
            </a:r>
          </a:p>
          <a:p>
            <a:pPr lvl="1"/>
            <a:r>
              <a:rPr lang="en-US" dirty="0" smtClean="0"/>
              <a:t>CO or CO</a:t>
            </a:r>
            <a:r>
              <a:rPr lang="en-US" sz="1100" dirty="0" smtClean="0"/>
              <a:t>2</a:t>
            </a:r>
            <a:r>
              <a:rPr lang="en-US" dirty="0" smtClean="0"/>
              <a:t> Levels</a:t>
            </a:r>
          </a:p>
          <a:p>
            <a:pPr lvl="1"/>
            <a:r>
              <a:rPr lang="en-US" dirty="0" smtClean="0"/>
              <a:t>Vibration sensing</a:t>
            </a:r>
          </a:p>
          <a:p>
            <a:pPr lvl="1"/>
            <a:r>
              <a:rPr lang="en-US" dirty="0" smtClean="0"/>
              <a:t>Laser break beam sensing</a:t>
            </a:r>
          </a:p>
          <a:p>
            <a:r>
              <a:rPr lang="en-US" dirty="0" smtClean="0"/>
              <a:t>New Raspberry PI B+ edition </a:t>
            </a:r>
          </a:p>
          <a:p>
            <a:r>
              <a:rPr lang="en-US" dirty="0" smtClean="0"/>
              <a:t>Raw device data viewer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Maintenance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All code available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Maintenance will be performed by WMU staff</a:t>
            </a:r>
          </a:p>
          <a:p>
            <a:r>
              <a:rPr lang="en-US" dirty="0" smtClean="0"/>
              <a:t>Repository will be transferred to Dr. </a:t>
            </a:r>
            <a:r>
              <a:rPr lang="en-US" dirty="0" err="1" smtClean="0"/>
              <a:t>Kapenga</a:t>
            </a:r>
            <a:endParaRPr lang="en-US" dirty="0" smtClean="0"/>
          </a:p>
          <a:p>
            <a:r>
              <a:rPr lang="en-US" dirty="0" smtClean="0"/>
              <a:t>User manuals on setup process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Summary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4"/>
            <a:ext cx="7315200" cy="4856085"/>
          </a:xfrm>
        </p:spPr>
        <p:txBody>
          <a:bodyPr>
            <a:normAutofit/>
          </a:bodyPr>
          <a:lstStyle/>
          <a:p>
            <a:r>
              <a:rPr lang="en-US" dirty="0" smtClean="0"/>
              <a:t>Our device is more extensible</a:t>
            </a:r>
          </a:p>
          <a:p>
            <a:r>
              <a:rPr lang="en-US" dirty="0" smtClean="0"/>
              <a:t>Our device cost breakdown as currently tested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$ 35.00</a:t>
            </a:r>
            <a:r>
              <a:rPr lang="en-US" dirty="0" smtClean="0"/>
              <a:t> for the raspberry pi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6.26</a:t>
            </a:r>
            <a:r>
              <a:rPr lang="en-US" dirty="0" smtClean="0"/>
              <a:t> for the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8.70</a:t>
            </a:r>
            <a:r>
              <a:rPr lang="en-US" dirty="0" smtClean="0"/>
              <a:t> for the wireless adaptor (optional)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5.95</a:t>
            </a:r>
            <a:r>
              <a:rPr lang="en-US" dirty="0" smtClean="0"/>
              <a:t> for the SD card</a:t>
            </a:r>
          </a:p>
          <a:p>
            <a:pPr lvl="1">
              <a:buNone/>
            </a:pPr>
            <a:endParaRPr lang="en-US" dirty="0" smtClean="0"/>
          </a:p>
          <a:p>
            <a:pPr lvl="1"/>
            <a:r>
              <a:rPr lang="en-US" dirty="0" smtClean="0">
                <a:latin typeface="Courier" pitchFamily="49" charset="0"/>
              </a:rPr>
              <a:t>$ 55.91</a:t>
            </a:r>
            <a:r>
              <a:rPr lang="en-US" dirty="0" smtClean="0"/>
              <a:t> total plus miscellaneous parts for in house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$299.99</a:t>
            </a:r>
            <a:r>
              <a:rPr lang="en-US" dirty="0" smtClean="0"/>
              <a:t> Temperature @</a:t>
            </a:r>
            <a:r>
              <a:rPr lang="en-US" dirty="0" err="1" smtClean="0"/>
              <a:t>lert</a:t>
            </a:r>
            <a:r>
              <a:rPr lang="en-US" dirty="0" smtClean="0"/>
              <a:t> </a:t>
            </a:r>
            <a:r>
              <a:rPr lang="en-US" dirty="0" err="1" smtClean="0"/>
              <a:t>wifi</a:t>
            </a:r>
            <a:r>
              <a:rPr lang="en-US" dirty="0" smtClean="0"/>
              <a:t> edition sensor</a:t>
            </a:r>
          </a:p>
          <a:p>
            <a:r>
              <a:rPr lang="en-US" dirty="0" smtClean="0"/>
              <a:t>Our setup has a central server so that issues with one sensor does not affect ability to see temperature data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64286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4247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- Client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24400" y="27127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Western Michigan University</a:t>
            </a:r>
          </a:p>
          <a:p>
            <a:pPr lvl="1"/>
            <a:r>
              <a:rPr lang="en-US" dirty="0" smtClean="0"/>
              <a:t>Dr. John </a:t>
            </a:r>
            <a:r>
              <a:rPr lang="en-US" dirty="0" err="1" smtClean="0"/>
              <a:t>Kapenga</a:t>
            </a:r>
            <a:endParaRPr lang="en-US" dirty="0" smtClean="0"/>
          </a:p>
        </p:txBody>
      </p:sp>
      <p:pic>
        <p:nvPicPr>
          <p:cNvPr id="2050" name="Picture 2" descr="C:\Users\Lappi5\Desktop\einstein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64280" y="2713047"/>
            <a:ext cx="5180330" cy="38814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38840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74520"/>
            <a:ext cx="7315200" cy="3209722"/>
          </a:xfrm>
        </p:spPr>
        <p:txBody>
          <a:bodyPr/>
          <a:lstStyle/>
          <a:p>
            <a:r>
              <a:rPr lang="en-US" dirty="0" smtClean="0"/>
              <a:t>Current Setup: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 </a:t>
            </a:r>
            <a:r>
              <a:rPr lang="en-US" dirty="0" err="1" smtClean="0"/>
              <a:t>Temperature@lert</a:t>
            </a:r>
            <a:r>
              <a:rPr lang="en-US" dirty="0" smtClean="0"/>
              <a:t> sensor in each server room.</a:t>
            </a:r>
          </a:p>
          <a:p>
            <a:pPr lvl="1"/>
            <a:r>
              <a:rPr lang="en-US" dirty="0" smtClean="0"/>
              <a:t>Too few sensors relative to the high cost of equipment</a:t>
            </a:r>
          </a:p>
          <a:p>
            <a:pPr lvl="1"/>
            <a:r>
              <a:rPr lang="en-US" dirty="0" smtClean="0"/>
              <a:t>No central management server</a:t>
            </a:r>
          </a:p>
          <a:p>
            <a:pPr lvl="1"/>
            <a:endParaRPr lang="en-US" dirty="0" smtClean="0"/>
          </a:p>
        </p:txBody>
      </p:sp>
      <p:pic>
        <p:nvPicPr>
          <p:cNvPr id="1027" name="Picture 3" descr="C:\Users\Lappi5\Desktop\Github\Team3.14\Docs\Feasability\AlertWiF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43802" y="3886200"/>
            <a:ext cx="4368468" cy="26822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913" y="506509"/>
            <a:ext cx="7315200" cy="59324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 – Why More</a:t>
            </a:r>
            <a:endParaRPr lang="en-US" dirty="0"/>
          </a:p>
        </p:txBody>
      </p:sp>
      <p:pic>
        <p:nvPicPr>
          <p:cNvPr id="4" name="Content Placeholder 3" descr="dcim_heatmap3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24142" y="1544715"/>
            <a:ext cx="5019209" cy="52768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Previous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Developed site that communicates with current sensors.</a:t>
            </a:r>
          </a:p>
          <a:p>
            <a:r>
              <a:rPr lang="en-US" dirty="0" smtClean="0"/>
              <a:t>Features include room/group management and user authentication with permission levels</a:t>
            </a:r>
          </a:p>
          <a:p>
            <a:r>
              <a:rPr lang="en-US" dirty="0" smtClean="0"/>
              <a:t>Implementation in </a:t>
            </a:r>
            <a:r>
              <a:rPr lang="en-US" dirty="0" err="1" smtClean="0"/>
              <a:t>Laravel</a:t>
            </a:r>
            <a:r>
              <a:rPr lang="en-US" dirty="0" smtClean="0"/>
              <a:t> 3</a:t>
            </a:r>
          </a:p>
          <a:p>
            <a:r>
              <a:rPr lang="en-US" dirty="0" smtClean="0"/>
              <a:t>Sensors report only real-time temperature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Unmet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Additional metrics desired such as humidity</a:t>
            </a:r>
          </a:p>
          <a:p>
            <a:r>
              <a:rPr lang="en-US" dirty="0" smtClean="0"/>
              <a:t>Ability to connect to sensors other than </a:t>
            </a:r>
            <a:r>
              <a:rPr lang="en-US" dirty="0" err="1" smtClean="0"/>
              <a:t>Temperature@lert</a:t>
            </a:r>
            <a:endParaRPr lang="en-US" dirty="0" smtClean="0"/>
          </a:p>
          <a:p>
            <a:r>
              <a:rPr lang="en-US" dirty="0" smtClean="0"/>
              <a:t>In-house built sensors that are</a:t>
            </a:r>
          </a:p>
          <a:p>
            <a:pPr lvl="1"/>
            <a:r>
              <a:rPr lang="en-US" dirty="0" smtClean="0"/>
              <a:t>Extensible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Modifiable 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/>
              <a:t>Design Decisions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23027</TotalTime>
  <Words>747</Words>
  <Application>Microsoft Office PowerPoint</Application>
  <PresentationFormat>On-screen Show (4:3)</PresentationFormat>
  <Paragraphs>229</Paragraphs>
  <Slides>38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Perspective</vt:lpstr>
      <vt:lpstr>Temperature &amp; Humidity Sensing  </vt:lpstr>
      <vt:lpstr>Introduction </vt:lpstr>
      <vt:lpstr>Background  </vt:lpstr>
      <vt:lpstr>Background - Client</vt:lpstr>
      <vt:lpstr>Background</vt:lpstr>
      <vt:lpstr>Background – Why More</vt:lpstr>
      <vt:lpstr>Background – Previous Team</vt:lpstr>
      <vt:lpstr>Background – Unmet Needs</vt:lpstr>
      <vt:lpstr>Design Decisions  </vt:lpstr>
      <vt:lpstr>Design Decisions - Environment</vt:lpstr>
      <vt:lpstr>Design Decisions - Improvement</vt:lpstr>
      <vt:lpstr>Design Decisions - Language</vt:lpstr>
      <vt:lpstr>Design Decisions - Hardware</vt:lpstr>
      <vt:lpstr>Design  </vt:lpstr>
      <vt:lpstr>Design </vt:lpstr>
      <vt:lpstr>Design – Pi and Sensor Communication</vt:lpstr>
      <vt:lpstr>Design – Pi and Server Communication</vt:lpstr>
      <vt:lpstr>Implementation  </vt:lpstr>
      <vt:lpstr>Implementation</vt:lpstr>
      <vt:lpstr>Implementation</vt:lpstr>
      <vt:lpstr>Implementation</vt:lpstr>
      <vt:lpstr>Implementation Before Bootstrap on Desktop</vt:lpstr>
      <vt:lpstr>Implementation After Bootstrap on Desktop</vt:lpstr>
      <vt:lpstr>Implementation Before Bootstrap on Mobile</vt:lpstr>
      <vt:lpstr>Implementation After Bootstrap on Mobile</vt:lpstr>
      <vt:lpstr>Implementation Before Google Charts</vt:lpstr>
      <vt:lpstr>Implementation After Google Charts</vt:lpstr>
      <vt:lpstr>Testing  </vt:lpstr>
      <vt:lpstr>Testing – What Was Used</vt:lpstr>
      <vt:lpstr>Security  </vt:lpstr>
      <vt:lpstr>Security </vt:lpstr>
      <vt:lpstr>Enrichments  </vt:lpstr>
      <vt:lpstr>Possible Enrichments</vt:lpstr>
      <vt:lpstr>Maintenance  </vt:lpstr>
      <vt:lpstr>Maintenance</vt:lpstr>
      <vt:lpstr>Summary  </vt:lpstr>
      <vt:lpstr>Summary</vt:lpstr>
      <vt:lpstr>Questions?</vt:lpstr>
    </vt:vector>
  </TitlesOfParts>
  <Company>WMU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Touchscreens</dc:title>
  <dc:creator>Gorilla Sandwich</dc:creator>
  <cp:lastModifiedBy>BuckDich</cp:lastModifiedBy>
  <cp:revision>201</cp:revision>
  <dcterms:created xsi:type="dcterms:W3CDTF">2012-10-25T19:38:27Z</dcterms:created>
  <dcterms:modified xsi:type="dcterms:W3CDTF">2014-10-20T22:29:21Z</dcterms:modified>
</cp:coreProperties>
</file>

<file path=docProps/thumbnail.jpeg>
</file>